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7" r:id="rId3"/>
    <p:sldId id="265" r:id="rId4"/>
    <p:sldId id="261" r:id="rId5"/>
    <p:sldId id="262" r:id="rId6"/>
    <p:sldId id="259" r:id="rId7"/>
    <p:sldId id="263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2BE408-4A45-4ED3-9DEC-092BC5B37F2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2F2E0EC-CDC2-4315-956D-80DEE5CE4412}">
      <dgm:prSet phldrT="[Text]"/>
      <dgm:spPr/>
      <dgm:t>
        <a:bodyPr/>
        <a:lstStyle/>
        <a:p>
          <a:r>
            <a:rPr lang="hr-HR" dirty="0" smtClean="0"/>
            <a:t>SMIV</a:t>
          </a:r>
          <a:endParaRPr lang="hr-HR" dirty="0"/>
        </a:p>
      </dgm:t>
    </dgm:pt>
    <dgm:pt modelId="{4946F52A-8341-49EF-A168-10A8AEE700E2}" type="parTrans" cxnId="{C1CB5895-C012-40B6-A406-F3B3EA0278E2}">
      <dgm:prSet/>
      <dgm:spPr/>
      <dgm:t>
        <a:bodyPr/>
        <a:lstStyle/>
        <a:p>
          <a:endParaRPr lang="hr-HR"/>
        </a:p>
      </dgm:t>
    </dgm:pt>
    <dgm:pt modelId="{DF5EEAAC-E6F7-4F32-97DE-0874B92D53E9}" type="sibTrans" cxnId="{C1CB5895-C012-40B6-A406-F3B3EA0278E2}">
      <dgm:prSet/>
      <dgm:spPr/>
      <dgm:t>
        <a:bodyPr/>
        <a:lstStyle/>
        <a:p>
          <a:endParaRPr lang="hr-HR"/>
        </a:p>
      </dgm:t>
    </dgm:pt>
    <dgm:pt modelId="{39664EF0-BC31-4251-B28C-16F90E0E934B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hr-HR" b="1" dirty="0" smtClean="0"/>
            <a:t>Informacije:</a:t>
          </a:r>
        </a:p>
        <a:p>
          <a:pPr algn="l"/>
          <a:r>
            <a:rPr lang="hr-HR" dirty="0" smtClean="0"/>
            <a:t>Javni sektor</a:t>
          </a:r>
        </a:p>
        <a:p>
          <a:pPr algn="l"/>
          <a:r>
            <a:rPr lang="hr-HR" dirty="0" smtClean="0"/>
            <a:t>Pružatelji energetske usluge</a:t>
          </a:r>
        </a:p>
        <a:p>
          <a:pPr algn="l"/>
          <a:r>
            <a:rPr lang="hr-HR" dirty="0" smtClean="0"/>
            <a:t>Davatelji subvencija</a:t>
          </a:r>
        </a:p>
        <a:p>
          <a:pPr algn="ctr"/>
          <a:endParaRPr lang="hr-HR" dirty="0"/>
        </a:p>
      </dgm:t>
    </dgm:pt>
    <dgm:pt modelId="{BED84C85-D2B7-4D76-80FE-E9EC603CCF6D}" type="parTrans" cxnId="{2C039C49-534F-4A9A-ADF1-22FA0F1C4198}">
      <dgm:prSet/>
      <dgm:spPr/>
      <dgm:t>
        <a:bodyPr/>
        <a:lstStyle/>
        <a:p>
          <a:endParaRPr lang="hr-HR"/>
        </a:p>
      </dgm:t>
    </dgm:pt>
    <dgm:pt modelId="{F2C334E1-E649-4C60-9E1B-2ACF3CB37F00}" type="sibTrans" cxnId="{2C039C49-534F-4A9A-ADF1-22FA0F1C4198}">
      <dgm:prSet/>
      <dgm:spPr/>
      <dgm:t>
        <a:bodyPr/>
        <a:lstStyle/>
        <a:p>
          <a:endParaRPr lang="hr-HR"/>
        </a:p>
      </dgm:t>
    </dgm:pt>
    <dgm:pt modelId="{9BAED61D-6CEF-40D4-97EB-793C6CF1AC54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hr-HR" dirty="0" smtClean="0"/>
            <a:t>Praćenje metodom </a:t>
          </a:r>
          <a:r>
            <a:rPr lang="hr-HR" dirty="0" err="1" smtClean="0"/>
            <a:t>bottom</a:t>
          </a:r>
          <a:r>
            <a:rPr lang="hr-HR" dirty="0" smtClean="0"/>
            <a:t> </a:t>
          </a:r>
          <a:r>
            <a:rPr lang="hr-HR" dirty="0" err="1" smtClean="0"/>
            <a:t>up</a:t>
          </a:r>
          <a:endParaRPr lang="hr-HR" dirty="0" smtClean="0"/>
        </a:p>
        <a:p>
          <a:pPr algn="l"/>
          <a:r>
            <a:rPr lang="hr-HR" dirty="0" smtClean="0"/>
            <a:t>Ušteda se pripisuje nositelju ušteda</a:t>
          </a:r>
        </a:p>
        <a:p>
          <a:pPr algn="l"/>
          <a:r>
            <a:rPr lang="hr-HR" dirty="0" smtClean="0"/>
            <a:t>Algoritam za procijenjene uštede - Pravilnik</a:t>
          </a:r>
        </a:p>
      </dgm:t>
    </dgm:pt>
    <dgm:pt modelId="{4461EF46-5B01-497F-AF71-6674FC8FDB94}" type="parTrans" cxnId="{07D155F3-6F88-4200-85FD-F030285DC79C}">
      <dgm:prSet/>
      <dgm:spPr/>
      <dgm:t>
        <a:bodyPr/>
        <a:lstStyle/>
        <a:p>
          <a:endParaRPr lang="hr-HR"/>
        </a:p>
      </dgm:t>
    </dgm:pt>
    <dgm:pt modelId="{248BE18A-BBB0-4888-B143-8A99932A5A29}" type="sibTrans" cxnId="{07D155F3-6F88-4200-85FD-F030285DC79C}">
      <dgm:prSet/>
      <dgm:spPr/>
      <dgm:t>
        <a:bodyPr/>
        <a:lstStyle/>
        <a:p>
          <a:endParaRPr lang="hr-HR"/>
        </a:p>
      </dgm:t>
    </dgm:pt>
    <dgm:pt modelId="{6BC03D21-9871-487D-AE5D-B13428148CBA}" type="pres">
      <dgm:prSet presAssocID="{5B2BE408-4A45-4ED3-9DEC-092BC5B37F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BADA98-D06E-4A6A-B3D8-940DEEC47B2B}" type="pres">
      <dgm:prSet presAssocID="{62F2E0EC-CDC2-4315-956D-80DEE5CE4412}" presName="roof" presStyleLbl="dkBgShp" presStyleIdx="0" presStyleCnt="2"/>
      <dgm:spPr/>
      <dgm:t>
        <a:bodyPr/>
        <a:lstStyle/>
        <a:p>
          <a:endParaRPr lang="hr-HR"/>
        </a:p>
      </dgm:t>
    </dgm:pt>
    <dgm:pt modelId="{E12A5953-6243-44E1-8354-B1A85586C3A3}" type="pres">
      <dgm:prSet presAssocID="{62F2E0EC-CDC2-4315-956D-80DEE5CE4412}" presName="pillars" presStyleCnt="0"/>
      <dgm:spPr/>
    </dgm:pt>
    <dgm:pt modelId="{DCD5E360-1191-41E9-83C2-866906756322}" type="pres">
      <dgm:prSet presAssocID="{62F2E0EC-CDC2-4315-956D-80DEE5CE441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524220-A576-4E14-A2EF-37891A94EA3B}" type="pres">
      <dgm:prSet presAssocID="{9BAED61D-6CEF-40D4-97EB-793C6CF1AC5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A8A372-BD54-4E2A-B1B6-D31DC55157C8}" type="pres">
      <dgm:prSet presAssocID="{62F2E0EC-CDC2-4315-956D-80DEE5CE4412}" presName="base" presStyleLbl="dkBgShp" presStyleIdx="1" presStyleCnt="2"/>
      <dgm:spPr/>
    </dgm:pt>
  </dgm:ptLst>
  <dgm:cxnLst>
    <dgm:cxn modelId="{07D155F3-6F88-4200-85FD-F030285DC79C}" srcId="{62F2E0EC-CDC2-4315-956D-80DEE5CE4412}" destId="{9BAED61D-6CEF-40D4-97EB-793C6CF1AC54}" srcOrd="1" destOrd="0" parTransId="{4461EF46-5B01-497F-AF71-6674FC8FDB94}" sibTransId="{248BE18A-BBB0-4888-B143-8A99932A5A29}"/>
    <dgm:cxn modelId="{C1CB5895-C012-40B6-A406-F3B3EA0278E2}" srcId="{5B2BE408-4A45-4ED3-9DEC-092BC5B37F2C}" destId="{62F2E0EC-CDC2-4315-956D-80DEE5CE4412}" srcOrd="0" destOrd="0" parTransId="{4946F52A-8341-49EF-A168-10A8AEE700E2}" sibTransId="{DF5EEAAC-E6F7-4F32-97DE-0874B92D53E9}"/>
    <dgm:cxn modelId="{08071F50-6615-4E0B-A9B0-BDF7C370949F}" type="presOf" srcId="{9BAED61D-6CEF-40D4-97EB-793C6CF1AC54}" destId="{6A524220-A576-4E14-A2EF-37891A94EA3B}" srcOrd="0" destOrd="0" presId="urn:microsoft.com/office/officeart/2005/8/layout/hList3"/>
    <dgm:cxn modelId="{72043E27-4618-4D34-895E-24F8E2BD0458}" type="presOf" srcId="{62F2E0EC-CDC2-4315-956D-80DEE5CE4412}" destId="{D6BADA98-D06E-4A6A-B3D8-940DEEC47B2B}" srcOrd="0" destOrd="0" presId="urn:microsoft.com/office/officeart/2005/8/layout/hList3"/>
    <dgm:cxn modelId="{0FF4EAE0-BBB9-4B92-9728-A2D323400BF9}" type="presOf" srcId="{39664EF0-BC31-4251-B28C-16F90E0E934B}" destId="{DCD5E360-1191-41E9-83C2-866906756322}" srcOrd="0" destOrd="0" presId="urn:microsoft.com/office/officeart/2005/8/layout/hList3"/>
    <dgm:cxn modelId="{2C039C49-534F-4A9A-ADF1-22FA0F1C4198}" srcId="{62F2E0EC-CDC2-4315-956D-80DEE5CE4412}" destId="{39664EF0-BC31-4251-B28C-16F90E0E934B}" srcOrd="0" destOrd="0" parTransId="{BED84C85-D2B7-4D76-80FE-E9EC603CCF6D}" sibTransId="{F2C334E1-E649-4C60-9E1B-2ACF3CB37F00}"/>
    <dgm:cxn modelId="{854215D9-6CB2-420A-B873-F400F94F4DA1}" type="presOf" srcId="{5B2BE408-4A45-4ED3-9DEC-092BC5B37F2C}" destId="{6BC03D21-9871-487D-AE5D-B13428148CBA}" srcOrd="0" destOrd="0" presId="urn:microsoft.com/office/officeart/2005/8/layout/hList3"/>
    <dgm:cxn modelId="{B1B84215-45E3-4596-A46C-EA26333438A8}" type="presParOf" srcId="{6BC03D21-9871-487D-AE5D-B13428148CBA}" destId="{D6BADA98-D06E-4A6A-B3D8-940DEEC47B2B}" srcOrd="0" destOrd="0" presId="urn:microsoft.com/office/officeart/2005/8/layout/hList3"/>
    <dgm:cxn modelId="{FEFDCEA6-2AB6-442A-BFC3-4E1616E87359}" type="presParOf" srcId="{6BC03D21-9871-487D-AE5D-B13428148CBA}" destId="{E12A5953-6243-44E1-8354-B1A85586C3A3}" srcOrd="1" destOrd="0" presId="urn:microsoft.com/office/officeart/2005/8/layout/hList3"/>
    <dgm:cxn modelId="{D3D9E2A0-C2C3-443E-8841-CE8AC8805873}" type="presParOf" srcId="{E12A5953-6243-44E1-8354-B1A85586C3A3}" destId="{DCD5E360-1191-41E9-83C2-866906756322}" srcOrd="0" destOrd="0" presId="urn:microsoft.com/office/officeart/2005/8/layout/hList3"/>
    <dgm:cxn modelId="{55F6A521-FBF8-425D-9C41-63881CE08990}" type="presParOf" srcId="{E12A5953-6243-44E1-8354-B1A85586C3A3}" destId="{6A524220-A576-4E14-A2EF-37891A94EA3B}" srcOrd="1" destOrd="0" presId="urn:microsoft.com/office/officeart/2005/8/layout/hList3"/>
    <dgm:cxn modelId="{DFBE19CA-BDD8-4426-B45D-26CEFFDDF094}" type="presParOf" srcId="{6BC03D21-9871-487D-AE5D-B13428148CBA}" destId="{67A8A372-BD54-4E2A-B1B6-D31DC55157C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ADA98-D06E-4A6A-B3D8-940DEEC47B2B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 dirty="0" smtClean="0"/>
            <a:t>SMIV</a:t>
          </a:r>
          <a:endParaRPr lang="hr-HR" sz="5600" kern="1200" dirty="0"/>
        </a:p>
      </dsp:txBody>
      <dsp:txXfrm>
        <a:off x="0" y="0"/>
        <a:ext cx="6096000" cy="1219200"/>
      </dsp:txXfrm>
    </dsp:sp>
    <dsp:sp modelId="{DCD5E360-1191-41E9-83C2-866906756322}">
      <dsp:nvSpPr>
        <dsp:cNvPr id="0" name=""/>
        <dsp:cNvSpPr/>
      </dsp:nvSpPr>
      <dsp:spPr>
        <a:xfrm>
          <a:off x="0" y="1219200"/>
          <a:ext cx="3047999" cy="256032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/>
            <a:t>Informacije: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Javni sektor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Pružatelji energetske usluge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Davatelji subvencija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/>
        </a:p>
      </dsp:txBody>
      <dsp:txXfrm>
        <a:off x="0" y="1219200"/>
        <a:ext cx="3047999" cy="2560320"/>
      </dsp:txXfrm>
    </dsp:sp>
    <dsp:sp modelId="{6A524220-A576-4E14-A2EF-37891A94EA3B}">
      <dsp:nvSpPr>
        <dsp:cNvPr id="0" name=""/>
        <dsp:cNvSpPr/>
      </dsp:nvSpPr>
      <dsp:spPr>
        <a:xfrm>
          <a:off x="3048000" y="1219200"/>
          <a:ext cx="3047999" cy="256032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Praćenje metodom </a:t>
          </a:r>
          <a:r>
            <a:rPr lang="hr-HR" sz="2200" kern="1200" dirty="0" err="1" smtClean="0"/>
            <a:t>bottom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up</a:t>
          </a:r>
          <a:endParaRPr lang="hr-HR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Ušteda se pripisuje nositelju ušteda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Algoritam za procijenjene uštede - Pravilnik</a:t>
          </a:r>
        </a:p>
      </dsp:txBody>
      <dsp:txXfrm>
        <a:off x="3048000" y="1219200"/>
        <a:ext cx="3047999" cy="2560320"/>
      </dsp:txXfrm>
    </dsp:sp>
    <dsp:sp modelId="{67A8A372-BD54-4E2A-B1B6-D31DC55157C8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96D9-C725-439C-9837-8D6B64F86D0F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59484-5BA9-460B-AAE3-BF5040E721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17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9300" cy="3419475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9" y="4342194"/>
            <a:ext cx="5030390" cy="4115405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847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9300" cy="3419475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9" y="4342194"/>
            <a:ext cx="5030390" cy="4115405"/>
          </a:xfrm>
          <a:noFill/>
          <a:ln/>
        </p:spPr>
        <p:txBody>
          <a:bodyPr lIns="99108" tIns="49556" rIns="99108" bIns="49556"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158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K TitleOnly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692696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7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29.4.2015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cei.hr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" y="404664"/>
            <a:ext cx="7770428" cy="387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40" y="260648"/>
            <a:ext cx="2667132" cy="146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552" y="3933056"/>
            <a:ext cx="7789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SUSTAV PLANIRANJA I PROVEDBA POLITIKE ENERGETSKE UČINKOVITOSTI U HRVATSKOJ </a:t>
            </a:r>
          </a:p>
        </p:txBody>
      </p:sp>
    </p:spTree>
    <p:extLst>
      <p:ext uri="{BB962C8B-B14F-4D97-AF65-F5344CB8AC3E}">
        <p14:creationId xmlns:p14="http://schemas.microsoft.com/office/powerpoint/2010/main" val="1593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i-local.hr\DFS\User\josip.kobescak\Documents\SMIV\za prezentaciju NK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2" y="311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cei-local.hr\DFS\User\josip.kobescak\Documents\SMIV\za prezentaciju naslovn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56"/>
          <a:stretch/>
        </p:blipFill>
        <p:spPr bwMode="auto">
          <a:xfrm>
            <a:off x="-36512" y="7268"/>
            <a:ext cx="9180512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6872" y="2276872"/>
            <a:ext cx="6892552" cy="990600"/>
          </a:xfrm>
          <a:noFill/>
        </p:spPr>
        <p:txBody>
          <a:bodyPr>
            <a:noAutofit/>
          </a:bodyPr>
          <a:lstStyle/>
          <a:p>
            <a:r>
              <a:rPr lang="hr-HR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Zahvaljujemo na pažnji</a:t>
            </a:r>
            <a:r>
              <a:rPr lang="hr-HR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hr-HR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Nacionalno koordinacijsko tijelo</a:t>
            </a:r>
            <a:br>
              <a:rPr lang="hr-HR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energetsku učinkovitost </a:t>
            </a:r>
            <a:r>
              <a:rPr lang="hr-HR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600" i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www.cei.hr</a:t>
            </a:r>
            <a:endParaRPr lang="hr-HR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4" descr="http://plur-konferencija.eu/slike/logo_ce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64" y="4860924"/>
            <a:ext cx="3961259" cy="10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ei.hr/upload/2014/11/institucijski_okvir_5460c8a211e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8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Nacionalno koordinacijsko tijelo</a:t>
            </a:r>
            <a:endParaRPr lang="hr-H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340768"/>
            <a:ext cx="8489264" cy="5330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Nacionalno koordinacijsko tijelo - CEI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Sustavno planiranje energetske učinkovitosti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uglasnosti na planove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ođenje sustava za praćenje, mjerenje i verifikaciju ušteda energije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Verifikacija ušteda energije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raćenje provedbe mjera za poboljšanje energetske učinkovitosti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Informiranje o:</a:t>
            </a:r>
          </a:p>
          <a:p>
            <a:pPr lvl="1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ugovorima o energetskim uslugama i klauzulama koje bi trebalo uključiti u takve ugovore,</a:t>
            </a:r>
          </a:p>
          <a:p>
            <a:pPr lvl="1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financijskim instrumentima, poticajima, financijskim potporama i zajmovima za EE,</a:t>
            </a:r>
          </a:p>
          <a:p>
            <a:pPr lvl="1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popis dostupnih pružatelja energetskih usluga,</a:t>
            </a:r>
          </a:p>
          <a:p>
            <a:pPr lvl="1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troškovno učinkovitim i lako ostvarivim promjenama u uporabi energije,</a:t>
            </a:r>
          </a:p>
          <a:p>
            <a:pPr lvl="1"/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provedbi planova EE</a:t>
            </a:r>
            <a:endParaRPr lang="hr-HR" sz="1800" i="1" u="sng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100"/>
              </a:spcBef>
              <a:buFont typeface="Arial" pitchFamily="34" charset="0"/>
              <a:buNone/>
            </a:pPr>
            <a:endParaRPr lang="hr-HR" sz="1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3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970677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>
            <a:noAutofit/>
          </a:bodyPr>
          <a:lstStyle/>
          <a:p>
            <a:r>
              <a:rPr lang="hr-HR" dirty="0" smtClean="0"/>
              <a:t>Neke novosti u Zakonu o energetskoj učinkovitosti</a:t>
            </a:r>
            <a:endParaRPr lang="en-US" dirty="0" smtClean="0">
              <a:latin typeface="Arial"/>
            </a:endParaRPr>
          </a:p>
        </p:txBody>
      </p:sp>
      <p:sp>
        <p:nvSpPr>
          <p:cNvPr id="1034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4800" y="2469736"/>
            <a:ext cx="2590800" cy="833483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  <a:headEnd/>
            <a:tailEnd/>
          </a:ln>
        </p:spPr>
        <p:txBody>
          <a:bodyPr lIns="73152" tIns="73152" rIns="73152" bIns="73152" anchor="ctr"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Javni sektor</a:t>
            </a:r>
            <a:endParaRPr lang="en-US" sz="1600" b="1" baseline="30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430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5400000">
            <a:off x="2610653" y="2819477"/>
            <a:ext cx="729297" cy="134002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6350" cap="rnd">
            <a:noFill/>
            <a:round/>
            <a:headEnd/>
            <a:tailEnd/>
          </a:ln>
        </p:spPr>
        <p:txBody>
          <a:bodyPr rot="10800000" vert="eaVert" wrap="none" lIns="90488" tIns="44450" rIns="90488" bIns="44450" anchor="ctr">
            <a:noAutofit/>
          </a:bodyPr>
          <a:lstStyle/>
          <a:p>
            <a:pPr eaLnBrk="0" hangingPunct="0">
              <a:spcBef>
                <a:spcPct val="0"/>
              </a:spcBef>
            </a:pPr>
            <a:endParaRPr lang="de-DE" sz="1600" b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gray">
          <a:xfrm>
            <a:off x="3338513" y="2469736"/>
            <a:ext cx="5554662" cy="833483"/>
          </a:xfrm>
          <a:prstGeom prst="rect">
            <a:avLst/>
          </a:prstGeom>
          <a:noFill/>
          <a:ln w="6350" cap="rnd">
            <a:noFill/>
            <a:round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Obveze sustavnog praćenja potrošnje – ISGE</a:t>
            </a: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Energetska učinkovitost u javnoj nabavi</a:t>
            </a: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Program obnove zgrada javnog sektora</a:t>
            </a:r>
            <a:endParaRPr lang="en-US" sz="1600" dirty="0">
              <a:latin typeface="Arial"/>
              <a:cs typeface="Arial" pitchFamily="34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4800" y="3460943"/>
            <a:ext cx="2590800" cy="833483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  <a:headEnd/>
            <a:tailEnd/>
          </a:ln>
        </p:spPr>
        <p:txBody>
          <a:bodyPr lIns="73152" tIns="73152" rIns="73152" bIns="73152" anchor="ctr"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Sustavno planiranje</a:t>
            </a:r>
            <a:endParaRPr lang="en-US" sz="16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433" name="AutoShape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5400000">
            <a:off x="2610653" y="3810685"/>
            <a:ext cx="729297" cy="134002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6350" cap="rnd">
            <a:noFill/>
            <a:round/>
            <a:headEnd/>
            <a:tailEnd/>
          </a:ln>
        </p:spPr>
        <p:txBody>
          <a:bodyPr rot="10800000" vert="eaVert" wrap="none" lIns="90488" tIns="44450" rIns="90488" bIns="44450" anchor="ctr">
            <a:noAutofit/>
          </a:bodyPr>
          <a:lstStyle/>
          <a:p>
            <a:pPr eaLnBrk="0" hangingPunct="0">
              <a:spcBef>
                <a:spcPct val="0"/>
              </a:spcBef>
            </a:pPr>
            <a:endParaRPr lang="de-DE" sz="1600" b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4800" y="4452151"/>
            <a:ext cx="2590800" cy="833483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  <a:headEnd/>
            <a:tailEnd/>
          </a:ln>
        </p:spPr>
        <p:txBody>
          <a:bodyPr lIns="73152" tIns="73152" rIns="73152" bIns="73152" anchor="ctr"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Mjerenje i verifikacija ušteda</a:t>
            </a:r>
            <a:endParaRPr lang="en-US" sz="16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436" name="AutoShape 1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rot="5400000">
            <a:off x="2610653" y="4801892"/>
            <a:ext cx="729297" cy="134002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6350" cap="rnd">
            <a:noFill/>
            <a:round/>
            <a:headEnd/>
            <a:tailEnd/>
          </a:ln>
        </p:spPr>
        <p:txBody>
          <a:bodyPr rot="10800000" vert="eaVert" wrap="none" lIns="90488" tIns="44450" rIns="90488" bIns="44450" anchor="ctr">
            <a:noAutofit/>
          </a:bodyPr>
          <a:lstStyle/>
          <a:p>
            <a:pPr eaLnBrk="0" hangingPunct="0">
              <a:spcBef>
                <a:spcPct val="0"/>
              </a:spcBef>
            </a:pPr>
            <a:endParaRPr lang="de-DE" sz="1600" b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4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44800" y="5441913"/>
            <a:ext cx="2590800" cy="833483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  <a:headEnd/>
            <a:tailEnd/>
          </a:ln>
        </p:spPr>
        <p:txBody>
          <a:bodyPr lIns="73152" tIns="73152" rIns="73152" bIns="73152" anchor="ctr"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Energetska usluga</a:t>
            </a:r>
            <a:endParaRPr lang="en-US" sz="1600" b="1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439" name="AutoShape 1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2610653" y="5793100"/>
            <a:ext cx="729297" cy="134002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6350" cap="rnd">
            <a:noFill/>
            <a:round/>
            <a:headEnd/>
            <a:tailEnd/>
          </a:ln>
        </p:spPr>
        <p:txBody>
          <a:bodyPr rot="10800000" vert="eaVert" wrap="none" lIns="90488" tIns="44450" rIns="90488" bIns="44450" anchor="ctr">
            <a:noAutofit/>
          </a:bodyPr>
          <a:lstStyle/>
          <a:p>
            <a:pPr eaLnBrk="0" hangingPunct="0">
              <a:spcBef>
                <a:spcPct val="0"/>
              </a:spcBef>
            </a:pPr>
            <a:endParaRPr lang="de-DE" sz="1600" b="1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338513" y="3460943"/>
            <a:ext cx="5554662" cy="833483"/>
          </a:xfrm>
          <a:prstGeom prst="rect">
            <a:avLst/>
          </a:prstGeom>
          <a:noFill/>
          <a:ln w="6350" cap="rnd">
            <a:noFill/>
            <a:round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Akcijski planovi</a:t>
            </a: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Godišnji planovi</a:t>
            </a:r>
            <a:endParaRPr lang="hr-HR" sz="1600" dirty="0">
              <a:latin typeface="Arial"/>
              <a:cs typeface="Arial" pitchFamily="34" charset="0"/>
            </a:endParaRP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Koordinacija planiranja - NKT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3338513" y="4452151"/>
            <a:ext cx="5554662" cy="833483"/>
          </a:xfrm>
          <a:prstGeom prst="rect">
            <a:avLst/>
          </a:prstGeom>
          <a:noFill/>
          <a:ln w="6350" cap="rnd">
            <a:noFill/>
            <a:round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Vodi Nacionalno koordinacijsko tijelo</a:t>
            </a: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Prate se rezultati planiranih mjera</a:t>
            </a:r>
            <a:endParaRPr lang="hr-HR" sz="1600" dirty="0">
              <a:latin typeface="Arial"/>
              <a:cs typeface="Arial" pitchFamily="34" charset="0"/>
            </a:endParaRP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latin typeface="Arial"/>
                <a:cs typeface="Arial" pitchFamily="34" charset="0"/>
              </a:rPr>
              <a:t>Obveznici unosa javni sektor, davatelji subvencija i pružatelji energetskih usluga</a:t>
            </a:r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338513" y="5443359"/>
            <a:ext cx="5554662" cy="833483"/>
          </a:xfrm>
          <a:prstGeom prst="rect">
            <a:avLst/>
          </a:prstGeom>
          <a:noFill/>
          <a:ln w="6350" cap="rnd">
            <a:noFill/>
            <a:round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Ugovor o energetskom učinku i ugovor o energetskoj obnovi zgrada</a:t>
            </a:r>
          </a:p>
          <a:p>
            <a:pPr marL="146050" indent="-146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B1717"/>
              </a:buClr>
              <a:buFontTx/>
              <a:buChar char="•"/>
              <a:defRPr/>
            </a:pPr>
            <a:r>
              <a:rPr lang="hr-HR" sz="16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Utvrđen proces za ugovaranje za </a:t>
            </a:r>
            <a:r>
              <a:rPr lang="hr-HR" sz="1600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višestambene</a:t>
            </a:r>
            <a:r>
              <a:rPr lang="hr-HR" sz="16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zgrade</a:t>
            </a:r>
          </a:p>
        </p:txBody>
      </p:sp>
    </p:spTree>
    <p:extLst>
      <p:ext uri="{BB962C8B-B14F-4D97-AF65-F5344CB8AC3E}">
        <p14:creationId xmlns:p14="http://schemas.microsoft.com/office/powerpoint/2010/main" val="331399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Javni sektor</a:t>
            </a:r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02212"/>
              </p:ext>
            </p:extLst>
          </p:nvPr>
        </p:nvGraphicFramePr>
        <p:xfrm>
          <a:off x="395536" y="1268760"/>
          <a:ext cx="8147248" cy="47547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4216"/>
                <a:gridCol w="6203032"/>
              </a:tblGrid>
              <a:tr h="1278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Upravljanje potrošnjom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071" marR="83071" marT="38693" marB="38693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praćenje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potrošnje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energije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vode</a:t>
                      </a:r>
                      <a:r>
                        <a:rPr lang="hr-HR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kroz ISGE</a:t>
                      </a:r>
                      <a:endParaRPr lang="hr-HR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analizira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potrošnju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energije</a:t>
                      </a:r>
                      <a:r>
                        <a:rPr lang="hr-H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izvješćuje APN</a:t>
                      </a:r>
                      <a:endParaRPr lang="en-US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Javna rasvjeta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071" marR="83071" marT="38693" marB="38693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energetsk</a:t>
                      </a:r>
                      <a:r>
                        <a:rPr lang="hr-H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pregled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svakih 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godina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analizira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potrošnju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izvije</a:t>
                      </a:r>
                      <a:r>
                        <a:rPr lang="hr-H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šćuje</a:t>
                      </a:r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hr-H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Način provedbe - pravilnik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0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Javna nabava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071" marR="83071" marT="38693" marB="38693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kriteriji za odabir i tehničke specifikacije  - pravilnik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3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Energetska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usluga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071" marR="83071" marT="38693" marB="38693" anchor="ctr" horzOverflow="overflow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smatra se javnim dugom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vi-V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Sredstva za plaćanje naknade </a:t>
                      </a:r>
                      <a:r>
                        <a:rPr lang="hr-H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redovni troškovi za energiju</a:t>
                      </a:r>
                      <a:r>
                        <a:rPr lang="vi-V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r-HR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sv-S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Način ugovaranja </a:t>
                      </a:r>
                      <a:r>
                        <a:rPr lang="hr-H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Uredba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8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hr-HR" dirty="0" smtClean="0">
                <a:latin typeface="Arial"/>
              </a:rPr>
              <a:t>Sustavno planiranje</a:t>
            </a:r>
            <a:endParaRPr lang="en-US" dirty="0" smtClean="0">
              <a:latin typeface="Arial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38940"/>
              </p:ext>
            </p:extLst>
          </p:nvPr>
        </p:nvGraphicFramePr>
        <p:xfrm>
          <a:off x="244800" y="2057400"/>
          <a:ext cx="6271416" cy="3459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1833"/>
                <a:gridCol w="2363279"/>
                <a:gridCol w="2736304"/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n-US" sz="1400" b="1" baseline="30000" dirty="0">
                        <a:solidFill>
                          <a:schemeClr val="tx1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 marL="0" marR="73152" marT="73152" marB="73152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Akcijski</a:t>
                      </a: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plan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73152" marT="36576" marB="3657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bg1"/>
                          </a:solidFill>
                          <a:latin typeface="Arial"/>
                          <a:cs typeface="Arial" pitchFamily="34" charset="0"/>
                        </a:rPr>
                        <a:t>Godišnji plan</a:t>
                      </a:r>
                      <a:endParaRPr lang="en-US" sz="1400" baseline="30000" dirty="0" smtClean="0">
                        <a:solidFill>
                          <a:schemeClr val="bg1"/>
                        </a:solidFill>
                        <a:latin typeface="Arial"/>
                        <a:cs typeface="Arial" pitchFamily="34" charset="0"/>
                      </a:endParaRPr>
                    </a:p>
                  </a:txBody>
                  <a:tcPr marL="73152" marR="73152" marT="36576" marB="3657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Nacionalni planovi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73152" marT="36576" marB="36576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Obveza</a:t>
                      </a: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po Direktivi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Donosi Vlada RH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Za razdoblje od tri godine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73152" marT="36576" marB="36576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Dorade i izmjene</a:t>
                      </a: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akcijskog plana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Donosi Vlada RH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hr-HR" sz="14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Za razdoblje jedne godine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73152" marT="36576" marB="36576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2203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hr-HR" sz="1400" b="1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Županije</a:t>
                      </a:r>
                      <a:r>
                        <a:rPr lang="hr-HR" sz="14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i veliki gradovi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52" marT="36576" marB="36576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U skladu sa nacionalnim akcijskim planom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Obveza za županije i velike gradove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Donosi zastupničko tijelo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3152" marR="73152" marT="36576" marB="36576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Dorade i izmjene akcijskog plana, izvješće o provedbi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Donosi izvršno tijelo</a:t>
                      </a:r>
                    </a:p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hr-H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Za razdoblje jedne godine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3152" marR="73152" marT="36576" marB="3657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678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Fond</a:t>
                      </a: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za zaštitu okoliša i energetsku učinkovitost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73152" marT="36576" marB="36576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Financiranje mjera provodi se u skladu sa nacionalnim akcijskim planom i godišnjim planovima – obveza Fonda</a:t>
                      </a:r>
                    </a:p>
                    <a:p>
                      <a:pPr marL="109728" marR="0" lvl="0" indent="-109728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3152" marR="73152" marT="36576" marB="3657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9728" marR="0" lvl="0" indent="-109728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3152" marR="73152" marT="36576" marB="36576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RunningHea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526479" y="139700"/>
            <a:ext cx="366061" cy="1661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Arial"/>
                <a:cs typeface="Arial" pitchFamily="34" charset="0"/>
              </a:rPr>
              <a:t>Table</a:t>
            </a:r>
          </a:p>
        </p:txBody>
      </p:sp>
      <p:sp>
        <p:nvSpPr>
          <p:cNvPr id="2" name="Pentagon 1"/>
          <p:cNvSpPr/>
          <p:nvPr/>
        </p:nvSpPr>
        <p:spPr>
          <a:xfrm>
            <a:off x="6516216" y="2060848"/>
            <a:ext cx="792088" cy="3456384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/>
              <a:t>Obveze izvještavanja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2634878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Sustav  planiranja, koordinacija, davanje suglasnosti i praćenje provedbe provodi Nacionalno koordinacijsko tijelo za energetsku učinkovitost </a:t>
            </a:r>
            <a:endParaRPr lang="hr-H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8772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Prvi godišnji plan obveznici moraju predati do kraja 2014. </a:t>
            </a:r>
            <a:r>
              <a:rPr lang="hr-HR" smtClean="0"/>
              <a:t>za 2015. </a:t>
            </a:r>
            <a:r>
              <a:rPr lang="hr-HR" dirty="0" smtClean="0"/>
              <a:t>godinu</a:t>
            </a:r>
          </a:p>
          <a:p>
            <a:pPr algn="ctr"/>
            <a:r>
              <a:rPr lang="hr-HR" dirty="0" smtClean="0"/>
              <a:t>Prvi akcijski plan obveznici moraju predati do kraja 2016. godine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269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Mjerenje i verifikacija ušteda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83692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Sustav za praćenje, mjerenje i verifikaciju ušteda - internet aplikacija koju vodi Nacionalno koordinacijsko tijelo na osnovi Zakona i Pravilnika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20869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Energetski pregledi za velika poduzeća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Preglede provode kvalificirani i akreditirani stručnjaci</a:t>
            </a:r>
          </a:p>
          <a:p>
            <a:r>
              <a:rPr lang="hr-HR" dirty="0" smtClean="0"/>
              <a:t>Energetski pregledi ne sadrže klauzule kojima se onemogućuje prijenos nalaza pružatelju energetskih usluga ako korisnik želi</a:t>
            </a:r>
          </a:p>
          <a:p>
            <a:r>
              <a:rPr lang="hr-HR" dirty="0" smtClean="0"/>
              <a:t>Sadržaj se utvrđuje Pravilnikom</a:t>
            </a:r>
          </a:p>
          <a:p>
            <a:r>
              <a:rPr lang="hr-HR" dirty="0" smtClean="0"/>
              <a:t>Sadrži analizu mogućnosti priključenja na postojeću ili planiranu mrežu centraliziranog grijanja ili hlađenja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490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energetskog pregleda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Minimalni kriteriji:</a:t>
            </a:r>
          </a:p>
          <a:p>
            <a:pPr lvl="1"/>
            <a:r>
              <a:rPr lang="hr-HR" dirty="0" smtClean="0"/>
              <a:t>Temeljeno na ažurnim, mjerenim i </a:t>
            </a:r>
            <a:r>
              <a:rPr lang="hr-HR" dirty="0" err="1" smtClean="0"/>
              <a:t>sljedivim</a:t>
            </a:r>
            <a:r>
              <a:rPr lang="hr-HR" dirty="0" smtClean="0"/>
              <a:t> podatcima o potrošnji energije i profilima opterećenja</a:t>
            </a:r>
          </a:p>
          <a:p>
            <a:pPr lvl="1"/>
            <a:r>
              <a:rPr lang="hr-HR" dirty="0" smtClean="0"/>
              <a:t>Detaljni pregled potrošnje zgrada, industrijskim operacijama ili instalacijama uključujući i transport</a:t>
            </a:r>
          </a:p>
          <a:p>
            <a:pPr lvl="1"/>
            <a:r>
              <a:rPr lang="hr-HR" dirty="0" smtClean="0"/>
              <a:t>Kada god je moguće, koristiti analizu cjeloživotnih troškova umjesto JPP</a:t>
            </a:r>
          </a:p>
          <a:p>
            <a:pPr lvl="1"/>
            <a:r>
              <a:rPr lang="hr-HR" dirty="0" smtClean="0"/>
              <a:t>Sadržavati dovoljno podataka za davanje cjelovite slike o ukupnom energetskom učinku i pouzdane informacije o najznačajnijim prilikama za poboljšanja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0117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GX0MoSnESc0S_42mT7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NBYxFLgUOkeMSmXyxG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SnFEo5.Eec6uyzeKVP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iTAKVoq0qeZAmCGDtt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QVeUWdCEGHRvLSr2oo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wi2YxywEaHcAXQ1UON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pf9QOjW02v.XbsVvdk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XD8i3LgU24wYPb4hGk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5M0mnqIUC0dIYokf7m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4kOB2d30GFHONU.4b6fQ"/>
</p:tagLst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534</Words>
  <Application>Microsoft Office PowerPoint</Application>
  <PresentationFormat>On-screen Show (4:3)</PresentationFormat>
  <Paragraphs>90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tema</vt:lpstr>
      <vt:lpstr>think-cell Slide</vt:lpstr>
      <vt:lpstr>PowerPoint Presentation</vt:lpstr>
      <vt:lpstr>PowerPoint Presentation</vt:lpstr>
      <vt:lpstr>Nacionalno koordinacijsko tijelo</vt:lpstr>
      <vt:lpstr>Neke novosti u Zakonu o energetskoj učinkovitosti</vt:lpstr>
      <vt:lpstr>Javni sektor</vt:lpstr>
      <vt:lpstr>Sustavno planiranje</vt:lpstr>
      <vt:lpstr>Mjerenje i verifikacija ušteda</vt:lpstr>
      <vt:lpstr>Energetski pregledi za velika poduzeća</vt:lpstr>
      <vt:lpstr>Uvjeti energetskog pregleda</vt:lpstr>
      <vt:lpstr>Zahvaljujemo na pažnji!  Nacionalno koordinacijsko tijelo  za energetsku učinkovitost  www.cei.hr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Planovi energetske učinkovitosti</dc:title>
  <dc:creator>Ivan Šerić</dc:creator>
  <cp:lastModifiedBy>USER</cp:lastModifiedBy>
  <cp:revision>24</cp:revision>
  <dcterms:created xsi:type="dcterms:W3CDTF">2014-10-06T09:38:52Z</dcterms:created>
  <dcterms:modified xsi:type="dcterms:W3CDTF">2015-04-29T06:31:54Z</dcterms:modified>
</cp:coreProperties>
</file>